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71" r:id="rId3"/>
    <p:sldId id="272" r:id="rId4"/>
    <p:sldId id="274" r:id="rId5"/>
    <p:sldId id="282" r:id="rId6"/>
    <p:sldId id="283" r:id="rId7"/>
    <p:sldId id="284" r:id="rId8"/>
    <p:sldId id="285" r:id="rId9"/>
    <p:sldId id="286" r:id="rId10"/>
    <p:sldId id="273" r:id="rId11"/>
    <p:sldId id="287" r:id="rId12"/>
    <p:sldId id="291" r:id="rId13"/>
    <p:sldId id="292" r:id="rId14"/>
    <p:sldId id="293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4" r:id="rId24"/>
    <p:sldId id="305" r:id="rId25"/>
    <p:sldId id="306" r:id="rId26"/>
    <p:sldId id="308" r:id="rId27"/>
    <p:sldId id="307" r:id="rId28"/>
    <p:sldId id="309" r:id="rId29"/>
    <p:sldId id="310" r:id="rId30"/>
    <p:sldId id="311" r:id="rId31"/>
    <p:sldId id="30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48"/>
    <p:restoredTop sz="94674"/>
  </p:normalViewPr>
  <p:slideViewPr>
    <p:cSldViewPr snapToGrid="0" snapToObjects="1">
      <p:cViewPr varScale="1">
        <p:scale>
          <a:sx n="212" d="100"/>
          <a:sy n="212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2018. 9. 17.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2018. 9. 17.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2018. 9. 17.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2018. 9. 17.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2018. 9. 17.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tiff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6.png"/><Relationship Id="rId12" Type="http://schemas.openxmlformats.org/officeDocument/2006/relationships/image" Target="../media/image1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hyperlink" Target="http://cocoanlab.github.io/" TargetMode="External"/><Relationship Id="rId11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10" Type="http://schemas.openxmlformats.org/officeDocument/2006/relationships/image" Target="../media/image19.png"/><Relationship Id="rId4" Type="http://schemas.openxmlformats.org/officeDocument/2006/relationships/image" Target="../media/image2.tiff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tiff"/><Relationship Id="rId7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tiff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en.wikipedia.org/wiki/Spearman's_rank_correlation_coefficient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.tiff"/><Relationship Id="rId7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.tiff"/><Relationship Id="rId7" Type="http://schemas.openxmlformats.org/officeDocument/2006/relationships/image" Target="../media/image30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3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3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tiff"/><Relationship Id="rId7" Type="http://schemas.openxmlformats.org/officeDocument/2006/relationships/image" Target="../media/image33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homes.cs.washington.edu/~jheer/files/zoo/" TargetMode="External"/><Relationship Id="rId3" Type="http://schemas.openxmlformats.org/officeDocument/2006/relationships/image" Target="../media/image1.jpg"/><Relationship Id="rId7" Type="http://schemas.openxmlformats.org/officeDocument/2006/relationships/hyperlink" Target="https://homes.cs.washington.edu/~jheer/files/zoo/ex/stats/splom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tiff"/><Relationship Id="rId7" Type="http://schemas.openxmlformats.org/officeDocument/2006/relationships/image" Target="../media/image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38474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 |  Fall 2018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89036" y="2120740"/>
            <a:ext cx="701397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Scatterplots &amp; Correlation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974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Roles for variables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9957812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Do baseball teams that score more runs sell more tickets to their games?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data point: team, x: score, y: tickets they sell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Do older houses sell for less than newer ones of comparable size and quality?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data point: houses with similar size and quality, x: age, y: the price of the house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Do students who score higher on their SAT tests have higher grade point averages in college?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data point: students, x: SAT scores, y: GPA in college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Can we estimate a person’s percent body fat more simply by just measuring waist or wrist size?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data point: person, x: percent body fat, y: waist (or wrist size)</a:t>
            </a:r>
          </a:p>
        </p:txBody>
      </p:sp>
    </p:spTree>
    <p:extLst>
      <p:ext uri="{BB962C8B-B14F-4D97-AF65-F5344CB8AC3E}">
        <p14:creationId xmlns:p14="http://schemas.microsoft.com/office/powerpoint/2010/main" val="46336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974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Roles for variables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995781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x: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explanatory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variable,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predictor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variable,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independent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variable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y: the variable of interest,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response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variable,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dependent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variable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3950" y="2336450"/>
            <a:ext cx="7582678" cy="277014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479225" y="4982376"/>
            <a:ext cx="1654629" cy="492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x-variable</a:t>
            </a:r>
            <a:endParaRPr lang="en-US" altLang="ko-KR" b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/>
          <p:cNvSpPr/>
          <p:nvPr/>
        </p:nvSpPr>
        <p:spPr>
          <a:xfrm rot="16200000">
            <a:off x="1380190" y="2861333"/>
            <a:ext cx="1654629" cy="492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y-variable</a:t>
            </a:r>
            <a:endParaRPr lang="en-US" altLang="ko-KR" b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1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3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838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Linear relationships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9957812" cy="270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the form of the plot looks like a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line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this indicates there may be a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linear relationship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between the two variables. 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relationship is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strong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if all the data points approximately make up a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straight line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is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weak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if the points are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widely scattered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about the line.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92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9957812" cy="270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want a numerical summary that can be used to measure the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strength of a linear relationship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correlation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a measure of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strength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direction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of a linear relationship between two quantitative variables. 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Correlations are usually denoted by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73" y="1604865"/>
            <a:ext cx="3611719" cy="413507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92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965" y="822483"/>
            <a:ext cx="6622791" cy="2641052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1178870" y="3440513"/>
            <a:ext cx="793713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units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should have no effects on our measure of strength of a linear relationship.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z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-scores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can be used: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0492" y="4208156"/>
            <a:ext cx="2887281" cy="7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92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181325" y="749493"/>
            <a:ext cx="4367734" cy="5241282"/>
            <a:chOff x="3759229" y="634600"/>
            <a:chExt cx="4367734" cy="5241282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9229" y="634600"/>
              <a:ext cx="4367734" cy="5241282"/>
            </a:xfrm>
            <a:prstGeom prst="rect">
              <a:avLst/>
            </a:prstGeom>
          </p:spPr>
        </p:pic>
        <p:sp>
          <p:nvSpPr>
            <p:cNvPr id="13" name="텍스트 상자 12"/>
            <p:cNvSpPr txBox="1"/>
            <p:nvPr/>
          </p:nvSpPr>
          <p:spPr>
            <a:xfrm>
              <a:off x="7119256" y="1595535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(+, +)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3940069" y="4948336"/>
              <a:ext cx="597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(-, -)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083" y="1713648"/>
            <a:ext cx="682906" cy="404402"/>
          </a:xfrm>
          <a:prstGeom prst="rect">
            <a:avLst/>
          </a:prstGeom>
        </p:spPr>
      </p:pic>
      <p:sp>
        <p:nvSpPr>
          <p:cNvPr id="19" name="텍스트 상자 18"/>
          <p:cNvSpPr txBox="1"/>
          <p:nvPr/>
        </p:nvSpPr>
        <p:spPr>
          <a:xfrm>
            <a:off x="1178871" y="1170950"/>
            <a:ext cx="3766354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Strength of linear relationship should be proportional to 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coefficient: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      , where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2523" y="2660748"/>
            <a:ext cx="1114499" cy="58443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9448" y="3362695"/>
            <a:ext cx="2252552" cy="61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1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92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083" y="1713648"/>
            <a:ext cx="682906" cy="404402"/>
          </a:xfrm>
          <a:prstGeom prst="rect">
            <a:avLst/>
          </a:prstGeom>
        </p:spPr>
      </p:pic>
      <p:sp>
        <p:nvSpPr>
          <p:cNvPr id="19" name="텍스트 상자 18"/>
          <p:cNvSpPr txBox="1"/>
          <p:nvPr/>
        </p:nvSpPr>
        <p:spPr>
          <a:xfrm>
            <a:off x="1178871" y="1170950"/>
            <a:ext cx="3766354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Strength of linear relationship should be proportional to 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coefficient: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      , where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2523" y="2660748"/>
            <a:ext cx="1114499" cy="58443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9448" y="3362695"/>
            <a:ext cx="2252552" cy="6152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3654" y="3123382"/>
            <a:ext cx="4560444" cy="730942"/>
          </a:xfrm>
          <a:prstGeom prst="rect">
            <a:avLst/>
          </a:prstGeom>
        </p:spPr>
      </p:pic>
      <p:sp>
        <p:nvSpPr>
          <p:cNvPr id="20" name="텍스트 상자 19"/>
          <p:cNvSpPr txBox="1"/>
          <p:nvPr/>
        </p:nvSpPr>
        <p:spPr>
          <a:xfrm>
            <a:off x="6142754" y="2487565"/>
            <a:ext cx="5483242" cy="49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Different expressions, but mathematically same: </a:t>
            </a:r>
          </a:p>
        </p:txBody>
      </p:sp>
      <p:graphicFrame>
        <p:nvGraphicFramePr>
          <p:cNvPr id="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722158"/>
              </p:ext>
            </p:extLst>
          </p:nvPr>
        </p:nvGraphicFramePr>
        <p:xfrm>
          <a:off x="8275492" y="4256827"/>
          <a:ext cx="2305424" cy="652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8" name="Equation" r:id="rId11" imgW="1778000" imgH="508000" progId="Equation.3">
                  <p:embed/>
                </p:oleObj>
              </mc:Choice>
              <mc:Fallback>
                <p:oleObj name="Equation" r:id="rId11" imgW="17780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492" y="4256827"/>
                        <a:ext cx="2305424" cy="6529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190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9349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Assumptions and Conditions for 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136286" y="989045"/>
            <a:ext cx="9957812" cy="223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Quantitative variables condition</a:t>
            </a:r>
          </a:p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Straight enough condition</a:t>
            </a:r>
          </a:p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outliers condition</a:t>
            </a:r>
          </a:p>
          <a:p>
            <a:pPr marL="771525" lvl="1" indent="-314325">
              <a:lnSpc>
                <a:spcPct val="20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can distort the correlation dramatically.</a:t>
            </a:r>
          </a:p>
        </p:txBody>
      </p:sp>
    </p:spTree>
    <p:extLst>
      <p:ext uri="{BB962C8B-B14F-4D97-AF65-F5344CB8AC3E}">
        <p14:creationId xmlns:p14="http://schemas.microsoft.com/office/powerpoint/2010/main" val="59548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958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Properties of 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136286" y="914398"/>
            <a:ext cx="10489710" cy="5378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Sign of correlation: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the direction of the association (e.g., positive, negative)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Range: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is always between -1 and 1.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When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= 1 all of the points lie on a straight line with a positive slope. 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&lt; 0 indicates a negative association. 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When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= -1 all points lie on a straight line with negative slope.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If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is close to 0, this indicates a very weak linear relationship. 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Symmetry: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correlation of x with y is the same as the correlation of y with x.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No units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 value of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does not change even if units of measure are changed. 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 correlation has no unit of measurement.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Only linear: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Correlation measures only the strength of a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linear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relationship. 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Sensitive to outliers: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correlation is sensitive to outliers.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292231" y="7569724"/>
            <a:ext cx="32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fisher’s r-to-z transformation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036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907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Other correlation measures </a:t>
            </a:r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(non-parametric)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: 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텍스트 상자 16"/>
              <p:cNvSpPr txBox="1"/>
              <p:nvPr/>
            </p:nvSpPr>
            <p:spPr>
              <a:xfrm>
                <a:off x="1136286" y="914398"/>
                <a:ext cx="1048971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Kendall’s Tau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can be used for Likert-type scale data (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ordinal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variable)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Likert-type scale: e.g., 0 = not at all, 1 = a little, 2 = moderately, 3 = very much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commonly used in questionnaires or survey</a:t>
                </a:r>
              </a:p>
            </p:txBody>
          </p:sp>
        </mc:Choice>
        <mc:Fallback xmlns="">
          <p:sp>
            <p:nvSpPr>
              <p:cNvPr id="17" name="텍스트 상자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914398"/>
                <a:ext cx="10489710" cy="1754326"/>
              </a:xfrm>
              <a:prstGeom prst="rect">
                <a:avLst/>
              </a:prstGeom>
              <a:blipFill rotWithShape="0">
                <a:blip r:embed="rId6"/>
                <a:stretch>
                  <a:fillRect l="-349" b="-24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/>
          <p:cNvGrpSpPr/>
          <p:nvPr/>
        </p:nvGrpSpPr>
        <p:grpSpPr>
          <a:xfrm>
            <a:off x="1584126" y="2837294"/>
            <a:ext cx="7041904" cy="2981339"/>
            <a:chOff x="2426637" y="2764072"/>
            <a:chExt cx="7041904" cy="298133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7"/>
            <a:srcRect b="26952"/>
            <a:stretch/>
          </p:blipFill>
          <p:spPr>
            <a:xfrm>
              <a:off x="2426637" y="2764072"/>
              <a:ext cx="3669363" cy="298133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7"/>
            <a:srcRect t="73044"/>
            <a:stretch/>
          </p:blipFill>
          <p:spPr>
            <a:xfrm>
              <a:off x="6024111" y="2890767"/>
              <a:ext cx="3444430" cy="103272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0727" y="4393400"/>
            <a:ext cx="5338054" cy="58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2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8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3580019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5: Comparing distributions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are context dependent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Timeplots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Moving-averages, smoothing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Re-expressing data (log,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sqrt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)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improve symmetry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equalize spread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6448514" y="2586405"/>
            <a:ext cx="4895186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6: Normal model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z-score, shifting and rescaling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 model,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Normality assumption; unimodal, symmetric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68-95-99.7 Rule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z-to-p, p-to-z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 probability plots</a:t>
            </a:r>
          </a:p>
        </p:txBody>
      </p:sp>
    </p:spTree>
    <p:extLst>
      <p:ext uri="{BB962C8B-B14F-4D97-AF65-F5344CB8AC3E}">
        <p14:creationId xmlns:p14="http://schemas.microsoft.com/office/powerpoint/2010/main" val="1805072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907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Other correlation measures </a:t>
            </a:r>
            <a:r>
              <a:rPr lang="en-US" altLang="ko-KR" sz="2400" dirty="0">
                <a:solidFill>
                  <a:prstClr val="black"/>
                </a:solidFill>
                <a:latin typeface="Seravek" charset="0"/>
                <a:ea typeface="Seravek" charset="0"/>
                <a:cs typeface="Seravek" charset="0"/>
              </a:rPr>
              <a:t>(non-parametric)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: 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텍스트 상자 16"/>
              <p:cNvSpPr txBox="1"/>
              <p:nvPr/>
            </p:nvSpPr>
            <p:spPr>
              <a:xfrm>
                <a:off x="1136286" y="914398"/>
                <a:ext cx="10489710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Spearman’s Rho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replaces the original data with their ranks within each variable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then, calculate the correlation</a:t>
                </a:r>
              </a:p>
            </p:txBody>
          </p:sp>
        </mc:Choice>
        <mc:Fallback xmlns="">
          <p:sp>
            <p:nvSpPr>
              <p:cNvPr id="17" name="텍스트 상자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914398"/>
                <a:ext cx="10489710" cy="1338828"/>
              </a:xfrm>
              <a:prstGeom prst="rect">
                <a:avLst/>
              </a:prstGeom>
              <a:blipFill rotWithShape="0">
                <a:blip r:embed="rId6"/>
                <a:stretch>
                  <a:fillRect l="-349"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8368" y="2341881"/>
            <a:ext cx="3316099" cy="375565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8091" y="2341881"/>
            <a:ext cx="3163634" cy="375565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9202" y="623231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>
                <a:latin typeface="Seravek Light" charset="0"/>
                <a:ea typeface="Seravek Light" charset="0"/>
                <a:cs typeface="Seravek Light" charset="0"/>
                <a:hlinkClick r:id="rId9"/>
              </a:rPr>
              <a:t>https://en.wikipedia.org/wiki/Spearman%27s_rank_correlation_coefficient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292231" y="7569724"/>
            <a:ext cx="372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How to calculate spearman’s rho?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69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216491" y="222608"/>
                <a:ext cx="38916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800" dirty="0">
                    <a:latin typeface="Seravek" charset="0"/>
                    <a:ea typeface="Seravek" charset="0"/>
                    <a:cs typeface="Seravek" charset="0"/>
                  </a:rPr>
                  <a:t>Correlation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altLang="ko-KR" sz="2800" dirty="0">
                    <a:latin typeface="Seravek" charset="0"/>
                    <a:ea typeface="Seravek" charset="0"/>
                    <a:cs typeface="Seravek" charset="0"/>
                  </a:rPr>
                  <a:t> Causation</a:t>
                </a:r>
                <a:endParaRPr lang="ko-KR" altLang="en-US" sz="2800" dirty="0">
                  <a:latin typeface="Seravek" charset="0"/>
                  <a:ea typeface="Seravek" charset="0"/>
                  <a:cs typeface="Seravek" charset="0"/>
                </a:endParaRP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91" y="222608"/>
                <a:ext cx="3891643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3292" t="-12941" r="-2038" b="-3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텍스트 상자 16"/>
          <p:cNvSpPr txBox="1"/>
          <p:nvPr/>
        </p:nvSpPr>
        <p:spPr>
          <a:xfrm>
            <a:off x="1136286" y="914398"/>
            <a:ext cx="1048971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We, as human, tend to see causes and effects in everything. 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Storks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 more babies!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 fact, more people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 more houses  more nesting sites  more storks (the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opposite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direction)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  <a:sym typeface="Wingdings"/>
              </a:rPr>
              <a:t>Lurking variable: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 a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hidden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variable that simultaneously influences the other two variables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Scatterplots and correlation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never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prove causation.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34898" y="1851745"/>
            <a:ext cx="10544494" cy="3147059"/>
            <a:chOff x="1134898" y="1851745"/>
            <a:chExt cx="10544494" cy="314705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4898" y="1851745"/>
              <a:ext cx="7463551" cy="314705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54350" y="1851745"/>
              <a:ext cx="2925042" cy="2925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641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787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Correlation table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28" y="1135198"/>
            <a:ext cx="5133508" cy="25631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9792" y="520113"/>
            <a:ext cx="3045644" cy="30456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9946" y="2925386"/>
            <a:ext cx="4121543" cy="359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081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Assumptions and Conditions for Correlation (again)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136285" y="989045"/>
            <a:ext cx="100816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Quantitative variables condition</a:t>
            </a:r>
          </a:p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Straight enough condition</a:t>
            </a:r>
          </a:p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outliers condition</a:t>
            </a:r>
          </a:p>
          <a:p>
            <a:pPr marL="771525" lvl="1" indent="-314325">
              <a:lnSpc>
                <a:spcPct val="20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can distort the correlation dramatically.</a:t>
            </a:r>
          </a:p>
          <a:p>
            <a:pPr marL="771525" lvl="1" indent="-314325">
              <a:lnSpc>
                <a:spcPct val="200000"/>
              </a:lnSpc>
              <a:buFont typeface="Wingdings" charset="2"/>
              <a:buChar char="ü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What if the relationship is not straight enough (i.e., non-linear)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the scatterplot shows a bent shape that consistently increases or decreases, we can straighten the relationship by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re-expressing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or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transforming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one or both variables.</a:t>
            </a:r>
          </a:p>
        </p:txBody>
      </p:sp>
    </p:spTree>
    <p:extLst>
      <p:ext uri="{BB962C8B-B14F-4D97-AF65-F5344CB8AC3E}">
        <p14:creationId xmlns:p14="http://schemas.microsoft.com/office/powerpoint/2010/main" val="111614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13B0FA-B469-9945-BBC2-A5FCFBE69158}"/>
              </a:ext>
            </a:extLst>
          </p:cNvPr>
          <p:cNvSpPr/>
          <p:nvPr/>
        </p:nvSpPr>
        <p:spPr>
          <a:xfrm>
            <a:off x="216491" y="222608"/>
            <a:ext cx="53184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Let’s take a look at JASP together!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C590D20-0E5A-1442-9376-F7DEAE15C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3380" y="668379"/>
            <a:ext cx="8736084" cy="61121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AB8BA4C-FCC2-7C43-8448-AAC237EED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2842" y="1040538"/>
            <a:ext cx="302122" cy="302122"/>
          </a:xfrm>
          <a:prstGeom prst="rect">
            <a:avLst/>
          </a:prstGeom>
        </p:spPr>
      </p:pic>
      <p:sp>
        <p:nvSpPr>
          <p:cNvPr id="27" name="텍스트 상자 16">
            <a:extLst>
              <a:ext uri="{FF2B5EF4-FFF2-40B4-BE49-F238E27FC236}">
                <a16:creationId xmlns:a16="http://schemas.microsoft.com/office/drawing/2014/main" id="{490E516C-DA98-C54F-A6DB-573F791726BE}"/>
              </a:ext>
            </a:extLst>
          </p:cNvPr>
          <p:cNvSpPr txBox="1"/>
          <p:nvPr/>
        </p:nvSpPr>
        <p:spPr>
          <a:xfrm>
            <a:off x="322172" y="894308"/>
            <a:ext cx="1345527" cy="411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6525" indent="-136525">
              <a:lnSpc>
                <a:spcPct val="200000"/>
              </a:lnSpc>
              <a:buFont typeface="Arial" charset="0"/>
              <a:buChar char="•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Click “File”</a:t>
            </a:r>
          </a:p>
        </p:txBody>
      </p:sp>
    </p:spTree>
    <p:extLst>
      <p:ext uri="{BB962C8B-B14F-4D97-AF65-F5344CB8AC3E}">
        <p14:creationId xmlns:p14="http://schemas.microsoft.com/office/powerpoint/2010/main" val="405905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D2369A1-F9DC-FC47-A597-9747DF842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482" y="668379"/>
            <a:ext cx="8736982" cy="61128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13B0FA-B469-9945-BBC2-A5FCFBE69158}"/>
              </a:ext>
            </a:extLst>
          </p:cNvPr>
          <p:cNvSpPr/>
          <p:nvPr/>
        </p:nvSpPr>
        <p:spPr>
          <a:xfrm>
            <a:off x="216491" y="222608"/>
            <a:ext cx="53184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Let’s take a look at JASP together!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AB8BA4C-FCC2-7C43-8448-AAC237EED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0773" y="1816574"/>
            <a:ext cx="302122" cy="302122"/>
          </a:xfrm>
          <a:prstGeom prst="rect">
            <a:avLst/>
          </a:prstGeom>
        </p:spPr>
      </p:pic>
      <p:sp>
        <p:nvSpPr>
          <p:cNvPr id="27" name="텍스트 상자 16">
            <a:extLst>
              <a:ext uri="{FF2B5EF4-FFF2-40B4-BE49-F238E27FC236}">
                <a16:creationId xmlns:a16="http://schemas.microsoft.com/office/drawing/2014/main" id="{490E516C-DA98-C54F-A6DB-573F791726BE}"/>
              </a:ext>
            </a:extLst>
          </p:cNvPr>
          <p:cNvSpPr txBox="1"/>
          <p:nvPr/>
        </p:nvSpPr>
        <p:spPr>
          <a:xfrm>
            <a:off x="322172" y="894308"/>
            <a:ext cx="1717181" cy="780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6525" indent="-136525">
              <a:lnSpc>
                <a:spcPct val="200000"/>
              </a:lnSpc>
              <a:buFont typeface="Arial" charset="0"/>
              <a:buChar char="•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Click “File”</a:t>
            </a:r>
          </a:p>
          <a:p>
            <a:pPr marL="136525" indent="-136525">
              <a:lnSpc>
                <a:spcPct val="200000"/>
              </a:lnSpc>
              <a:buFont typeface="Arial" charset="0"/>
              <a:buChar char="•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Computer-Browse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B6343C-9926-9445-BAC4-DA07305E90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557" y="3894026"/>
            <a:ext cx="302122" cy="3021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83A915-6A6B-ED49-84AE-74F6548D55F7}"/>
              </a:ext>
            </a:extLst>
          </p:cNvPr>
          <p:cNvSpPr txBox="1"/>
          <p:nvPr/>
        </p:nvSpPr>
        <p:spPr>
          <a:xfrm>
            <a:off x="3877441" y="2072059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 dirty="0">
                <a:latin typeface="Helvetica" pitchFamily="2" charset="0"/>
              </a:rPr>
              <a:t>1</a:t>
            </a:r>
            <a:endParaRPr kumimoji="1" lang="ko-KR" altLang="en-US" sz="900" dirty="0"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DC1D5E-9E27-E14E-9356-5EE824396972}"/>
              </a:ext>
            </a:extLst>
          </p:cNvPr>
          <p:cNvSpPr txBox="1"/>
          <p:nvPr/>
        </p:nvSpPr>
        <p:spPr>
          <a:xfrm>
            <a:off x="4920177" y="411914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>
                <a:latin typeface="Helvetica" pitchFamily="2" charset="0"/>
              </a:rPr>
              <a:t>2</a:t>
            </a:r>
            <a:endParaRPr kumimoji="1" lang="ko-KR" altLang="en-US" sz="9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751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13B0FA-B469-9945-BBC2-A5FCFBE69158}"/>
              </a:ext>
            </a:extLst>
          </p:cNvPr>
          <p:cNvSpPr/>
          <p:nvPr/>
        </p:nvSpPr>
        <p:spPr>
          <a:xfrm>
            <a:off x="216491" y="222608"/>
            <a:ext cx="53184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Let’s take a look at JASP together!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7" name="텍스트 상자 16">
            <a:extLst>
              <a:ext uri="{FF2B5EF4-FFF2-40B4-BE49-F238E27FC236}">
                <a16:creationId xmlns:a16="http://schemas.microsoft.com/office/drawing/2014/main" id="{490E516C-DA98-C54F-A6DB-573F791726BE}"/>
              </a:ext>
            </a:extLst>
          </p:cNvPr>
          <p:cNvSpPr txBox="1"/>
          <p:nvPr/>
        </p:nvSpPr>
        <p:spPr>
          <a:xfrm>
            <a:off x="6143546" y="239391"/>
            <a:ext cx="4589386" cy="411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6525" indent="-136525">
              <a:lnSpc>
                <a:spcPct val="200000"/>
              </a:lnSpc>
              <a:buFont typeface="Arial" charset="0"/>
              <a:buChar char="•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Select: “</a:t>
            </a:r>
            <a:r>
              <a:rPr lang="en-US" altLang="ko-KR" sz="1200" b="1" dirty="0" err="1">
                <a:latin typeface="Seravek Light" charset="0"/>
                <a:ea typeface="Seravek Light" charset="0"/>
                <a:cs typeface="Seravek Light" charset="0"/>
              </a:rPr>
              <a:t>health_data_week_avg.csv</a:t>
            </a: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” file in the data folder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13097F7-D1AB-7F44-B59D-2A1E85584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2482" y="668379"/>
            <a:ext cx="8742128" cy="61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77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13B0FA-B469-9945-BBC2-A5FCFBE69158}"/>
              </a:ext>
            </a:extLst>
          </p:cNvPr>
          <p:cNvSpPr/>
          <p:nvPr/>
        </p:nvSpPr>
        <p:spPr>
          <a:xfrm>
            <a:off x="216491" y="222608"/>
            <a:ext cx="53184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Let’s take a look at JASP together!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7" name="텍스트 상자 16">
            <a:extLst>
              <a:ext uri="{FF2B5EF4-FFF2-40B4-BE49-F238E27FC236}">
                <a16:creationId xmlns:a16="http://schemas.microsoft.com/office/drawing/2014/main" id="{490E516C-DA98-C54F-A6DB-573F791726BE}"/>
              </a:ext>
            </a:extLst>
          </p:cNvPr>
          <p:cNvSpPr txBox="1"/>
          <p:nvPr/>
        </p:nvSpPr>
        <p:spPr>
          <a:xfrm>
            <a:off x="6143546" y="239391"/>
            <a:ext cx="4589386" cy="411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6525" indent="-136525">
              <a:lnSpc>
                <a:spcPct val="200000"/>
              </a:lnSpc>
              <a:buFont typeface="Arial" charset="0"/>
              <a:buChar char="•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Select: “</a:t>
            </a:r>
            <a:r>
              <a:rPr lang="en-US" altLang="ko-KR" sz="1200" b="1" dirty="0" err="1">
                <a:latin typeface="Seravek Light" charset="0"/>
                <a:ea typeface="Seravek Light" charset="0"/>
                <a:cs typeface="Seravek Light" charset="0"/>
              </a:rPr>
              <a:t>health_data_week_avg.csv</a:t>
            </a: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” file in the data folder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49C4DD-89A9-5041-960F-553F12293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84" y="787663"/>
            <a:ext cx="6298532" cy="424571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AB8BA4C-FCC2-7C43-8448-AAC237EED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5913" y="1365658"/>
            <a:ext cx="187566" cy="1875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751F439-4636-B144-B6F3-C52F231E28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6331" y="2123572"/>
            <a:ext cx="6297767" cy="42531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B6343C-9926-9445-BAC4-DA07305E90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587" y="2985540"/>
            <a:ext cx="175896" cy="175896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63575BC3-8645-CC49-BFB9-7496FA616543}"/>
              </a:ext>
            </a:extLst>
          </p:cNvPr>
          <p:cNvGrpSpPr/>
          <p:nvPr/>
        </p:nvGrpSpPr>
        <p:grpSpPr>
          <a:xfrm>
            <a:off x="7561854" y="1156474"/>
            <a:ext cx="4083582" cy="3843188"/>
            <a:chOff x="7561854" y="1156474"/>
            <a:chExt cx="4083582" cy="384318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F0598C6-0879-0B42-BDF6-885B800DABDE}"/>
                </a:ext>
              </a:extLst>
            </p:cNvPr>
            <p:cNvGrpSpPr/>
            <p:nvPr/>
          </p:nvGrpSpPr>
          <p:grpSpPr>
            <a:xfrm>
              <a:off x="9284660" y="1156474"/>
              <a:ext cx="2360776" cy="3520941"/>
              <a:chOff x="9284660" y="1156474"/>
              <a:chExt cx="2360776" cy="3520941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5296FBA-5EFF-6A4A-B142-59847A417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56856" y="1645457"/>
                <a:ext cx="2139082" cy="303195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4" name="텍스트 상자 16">
                <a:extLst>
                  <a:ext uri="{FF2B5EF4-FFF2-40B4-BE49-F238E27FC236}">
                    <a16:creationId xmlns:a16="http://schemas.microsoft.com/office/drawing/2014/main" id="{6C0A6F14-3E13-1148-982B-E37916AC78E2}"/>
                  </a:ext>
                </a:extLst>
              </p:cNvPr>
              <p:cNvSpPr txBox="1"/>
              <p:nvPr/>
            </p:nvSpPr>
            <p:spPr>
              <a:xfrm>
                <a:off x="9284660" y="1156474"/>
                <a:ext cx="2360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36525" indent="-136525">
                  <a:buFont typeface="Arial" charset="0"/>
                  <a:buChar char="•"/>
                </a:pPr>
                <a:r>
                  <a:rPr lang="en-US" altLang="ko-KR" sz="1200" dirty="0">
                    <a:latin typeface="Seravek Light" charset="0"/>
                    <a:ea typeface="Seravek Light" charset="0"/>
                    <a:cs typeface="Seravek Light" charset="0"/>
                  </a:rPr>
                  <a:t>In the menu, you can click whatever you want!</a:t>
                </a:r>
              </a:p>
            </p:txBody>
          </p:sp>
        </p:grp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736C4E23-6F85-B841-999A-184F8F955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1854" y="1665077"/>
              <a:ext cx="1870918" cy="29730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E73545D3-542C-1547-8B5D-9D2B2F96BF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1854" y="4697034"/>
              <a:ext cx="1870918" cy="3026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16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13B0FA-B469-9945-BBC2-A5FCFBE69158}"/>
              </a:ext>
            </a:extLst>
          </p:cNvPr>
          <p:cNvSpPr/>
          <p:nvPr/>
        </p:nvSpPr>
        <p:spPr>
          <a:xfrm>
            <a:off x="216491" y="222608"/>
            <a:ext cx="216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Seravek" charset="0"/>
                <a:ea typeface="Seravek" charset="0"/>
                <a:cs typeface="Seravek" charset="0"/>
              </a:rPr>
              <a:t>Let’s see the results:</a:t>
            </a:r>
            <a:endParaRPr lang="ko-KR" altLang="en-US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F337804-9EB7-EA4C-A147-BA8341AE1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4066" y="79313"/>
            <a:ext cx="9635607" cy="697064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D97DF2C-814B-8B49-9E71-38711C1D6CDF}"/>
              </a:ext>
            </a:extLst>
          </p:cNvPr>
          <p:cNvSpPr/>
          <p:nvPr/>
        </p:nvSpPr>
        <p:spPr>
          <a:xfrm>
            <a:off x="475082" y="1212627"/>
            <a:ext cx="1741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Seravek Light" panose="020B0503040000020004" pitchFamily="34" charset="0"/>
                <a:ea typeface="Seravek" charset="0"/>
                <a:cs typeface="Seravek" charset="0"/>
              </a:rPr>
              <a:t>Descriptive statistics</a:t>
            </a:r>
            <a:endParaRPr lang="ko-KR" altLang="en-US" sz="1400" dirty="0">
              <a:latin typeface="Seravek Light" panose="020B0503040000020004" pitchFamily="34" charset="0"/>
              <a:ea typeface="Seravek" charset="0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781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13B0FA-B469-9945-BBC2-A5FCFBE69158}"/>
              </a:ext>
            </a:extLst>
          </p:cNvPr>
          <p:cNvSpPr/>
          <p:nvPr/>
        </p:nvSpPr>
        <p:spPr>
          <a:xfrm>
            <a:off x="216491" y="222608"/>
            <a:ext cx="216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Seravek" charset="0"/>
                <a:ea typeface="Seravek" charset="0"/>
                <a:cs typeface="Seravek" charset="0"/>
              </a:rPr>
              <a:t>Let’s see the results:</a:t>
            </a:r>
            <a:endParaRPr lang="ko-KR" altLang="en-US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667EC8-CF8D-D643-B5A2-6C51DBF61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1593" y="84109"/>
            <a:ext cx="9479902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0393FB-D958-D14D-80B8-4988F05091C3}"/>
              </a:ext>
            </a:extLst>
          </p:cNvPr>
          <p:cNvSpPr/>
          <p:nvPr/>
        </p:nvSpPr>
        <p:spPr>
          <a:xfrm>
            <a:off x="475082" y="1212627"/>
            <a:ext cx="17545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Seravek Light" panose="020B0503040000020004" pitchFamily="34" charset="0"/>
                <a:ea typeface="Seravek" charset="0"/>
                <a:cs typeface="Seravek" charset="0"/>
              </a:rPr>
              <a:t>Correlation:</a:t>
            </a:r>
          </a:p>
          <a:p>
            <a:r>
              <a:rPr lang="en-US" altLang="ko-KR" sz="1400" dirty="0">
                <a:latin typeface="Seravek Light" panose="020B0503040000020004" pitchFamily="34" charset="0"/>
                <a:ea typeface="Seravek" charset="0"/>
                <a:cs typeface="Seravek" charset="0"/>
              </a:rPr>
              <a:t>Pearson’s correlation</a:t>
            </a:r>
            <a:endParaRPr lang="ko-KR" altLang="en-US" sz="1400" dirty="0">
              <a:latin typeface="Seravek Light" panose="020B0503040000020004" pitchFamily="34" charset="0"/>
              <a:ea typeface="Seravek" charset="0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87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66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5598007" cy="4967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Dots to show the relationship between two variables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common display for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“You can observe a lot just by watching”, Yogi Berra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0603" y="1888581"/>
            <a:ext cx="7582678" cy="27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5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13B0FA-B469-9945-BBC2-A5FCFBE69158}"/>
              </a:ext>
            </a:extLst>
          </p:cNvPr>
          <p:cNvSpPr/>
          <p:nvPr/>
        </p:nvSpPr>
        <p:spPr>
          <a:xfrm>
            <a:off x="216491" y="222608"/>
            <a:ext cx="216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Seravek" charset="0"/>
                <a:ea typeface="Seravek" charset="0"/>
                <a:cs typeface="Seravek" charset="0"/>
              </a:rPr>
              <a:t>Let’s see the results:</a:t>
            </a:r>
            <a:endParaRPr lang="ko-KR" altLang="en-US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9E3F36-5FE4-3148-9668-1949195D9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0716" y="102769"/>
            <a:ext cx="9479902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8C706A-40BB-584B-AA33-BDE86F3C4B34}"/>
              </a:ext>
            </a:extLst>
          </p:cNvPr>
          <p:cNvSpPr/>
          <p:nvPr/>
        </p:nvSpPr>
        <p:spPr>
          <a:xfrm>
            <a:off x="475082" y="1212627"/>
            <a:ext cx="149348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Seravek Light" panose="020B0503040000020004" pitchFamily="34" charset="0"/>
                <a:ea typeface="Seravek" charset="0"/>
                <a:cs typeface="Seravek" charset="0"/>
              </a:rPr>
              <a:t>Correlation:</a:t>
            </a:r>
          </a:p>
          <a:p>
            <a:r>
              <a:rPr lang="en-US" altLang="ko-KR" sz="1400" dirty="0">
                <a:latin typeface="Seravek Light" panose="020B0503040000020004" pitchFamily="34" charset="0"/>
                <a:ea typeface="Seravek" charset="0"/>
                <a:cs typeface="Seravek" charset="0"/>
              </a:rPr>
              <a:t>1) Spearman</a:t>
            </a:r>
          </a:p>
          <a:p>
            <a:r>
              <a:rPr lang="en-US" altLang="ko-KR" sz="1400" dirty="0">
                <a:latin typeface="Seravek Light" panose="020B0503040000020004" pitchFamily="34" charset="0"/>
                <a:ea typeface="Seravek" charset="0"/>
                <a:cs typeface="Seravek" charset="0"/>
              </a:rPr>
              <a:t>2) Kendall’s tau-b</a:t>
            </a:r>
            <a:endParaRPr lang="ko-KR" altLang="en-US" sz="1400" dirty="0">
              <a:latin typeface="Seravek Light" panose="020B0503040000020004" pitchFamily="34" charset="0"/>
              <a:ea typeface="Seravek" charset="0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471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136286" y="989045"/>
            <a:ext cx="8034635" cy="4967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7: Scatterplots, Correlation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Scatterplots (direction, form, strength, outliers)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x- and y-variables: explanatory/independent vs. response/dependent variables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Correlation: strength and direction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Assumptions and conditions: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Quantitative variables condition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Straight enough condition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outliers condition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Non-parametric correlations: Kendall’s tau, Spearman’s rho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≠ Causation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table/matrix</a:t>
            </a:r>
          </a:p>
        </p:txBody>
      </p:sp>
      <p:sp>
        <p:nvSpPr>
          <p:cNvPr id="12" name="텍스트 상자 14">
            <a:extLst>
              <a:ext uri="{FF2B5EF4-FFF2-40B4-BE49-F238E27FC236}">
                <a16:creationId xmlns:a16="http://schemas.microsoft.com/office/drawing/2014/main" id="{57C6603B-9864-6F46-B3DA-DCA3267EB7C3}"/>
              </a:ext>
            </a:extLst>
          </p:cNvPr>
          <p:cNvSpPr txBox="1"/>
          <p:nvPr/>
        </p:nvSpPr>
        <p:spPr>
          <a:xfrm>
            <a:off x="7122604" y="5427063"/>
            <a:ext cx="4096634" cy="488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Next class: Chapter 8: Linear regression!</a:t>
            </a:r>
            <a:endParaRPr lang="en-US" altLang="ko-KR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59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113" y="102769"/>
            <a:ext cx="5430770" cy="669507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66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136286" y="989045"/>
            <a:ext cx="36903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Displaying multiple attributes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https://homes.cs.washington.edu/~jheer//files/zoo/ex/stats/splom.html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Cool webpage for data visualization:</a:t>
            </a:r>
          </a:p>
          <a:p>
            <a:pPr marL="314325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  <a:hlinkClick r:id="rId8"/>
              </a:rPr>
              <a:t>https://homes.cs.washington.edu/~jheer//files/zoo/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92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66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7111690" cy="363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When examining the scatter plot, be sure to study the: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Direction: 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“What’s my sign—positive, negative, or neither?”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Form: 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“Straight, curved, something exotic, or no pattern at all?”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Strength: 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“How much scatter?”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Outliers: 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“Are there outliers or subgroups?”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93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650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Scatterplots: Direction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33061" y="1307476"/>
            <a:ext cx="4191000" cy="4133850"/>
            <a:chOff x="933061" y="1307476"/>
            <a:chExt cx="4191000" cy="4133850"/>
          </a:xfrm>
        </p:grpSpPr>
        <p:sp>
          <p:nvSpPr>
            <p:cNvPr id="12" name="Rectangle 3"/>
            <p:cNvSpPr txBox="1">
              <a:spLocks noChangeArrowheads="1"/>
            </p:cNvSpPr>
            <p:nvPr/>
          </p:nvSpPr>
          <p:spPr>
            <a:xfrm>
              <a:off x="1009261" y="1307476"/>
              <a:ext cx="4114800" cy="9144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09600" indent="-609600"/>
              <a:r>
                <a:rPr lang="en-US" altLang="ko-KR" sz="1800" b="1" dirty="0">
                  <a:latin typeface="Seravek Light" charset="0"/>
                  <a:ea typeface="Seravek Light" charset="0"/>
                  <a:cs typeface="Seravek Light" charset="0"/>
                </a:rPr>
                <a:t>(a) </a:t>
              </a:r>
              <a:r>
                <a:rPr lang="en-US" altLang="ko-KR" sz="1800" b="1" dirty="0">
                  <a:solidFill>
                    <a:srgbClr val="990000"/>
                  </a:solidFill>
                  <a:latin typeface="Seravek Light" charset="0"/>
                  <a:ea typeface="Seravek Light" charset="0"/>
                  <a:cs typeface="Seravek Light" charset="0"/>
                </a:rPr>
                <a:t>Positive association </a:t>
              </a:r>
            </a:p>
            <a:p>
              <a:pPr marL="609600" indent="-609600"/>
              <a:r>
                <a:rPr lang="en-US" altLang="ko-KR" sz="1800" dirty="0">
                  <a:latin typeface="Seravek Light" charset="0"/>
                  <a:ea typeface="Seravek Light" charset="0"/>
                  <a:cs typeface="Seravek Light" charset="0"/>
                </a:rPr>
                <a:t>As x increases, y increases.</a:t>
              </a:r>
            </a:p>
          </p:txBody>
        </p:sp>
        <p:pic>
          <p:nvPicPr>
            <p:cNvPr id="15" name="Picture 5" descr="Lec5_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061" y="2221876"/>
              <a:ext cx="4191000" cy="3219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6201229" y="1307476"/>
            <a:ext cx="4292600" cy="4133850"/>
            <a:chOff x="6201229" y="1307476"/>
            <a:chExt cx="4292600" cy="4133850"/>
          </a:xfrm>
        </p:grpSpPr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6226629" y="1307476"/>
              <a:ext cx="4267200" cy="701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ko-KR" sz="1800" b="1" dirty="0">
                  <a:latin typeface="Seravek Light" charset="0"/>
                  <a:ea typeface="Seravek Light" charset="0"/>
                  <a:cs typeface="Seravek Light" charset="0"/>
                </a:rPr>
                <a:t>(b) </a:t>
              </a:r>
              <a:r>
                <a:rPr lang="en-US" altLang="ko-KR" sz="1800" b="1" dirty="0">
                  <a:solidFill>
                    <a:srgbClr val="990000"/>
                  </a:solidFill>
                  <a:latin typeface="Seravek Light" charset="0"/>
                  <a:ea typeface="Seravek Light" charset="0"/>
                  <a:cs typeface="Seravek Light" charset="0"/>
                </a:rPr>
                <a:t>Negative association </a:t>
              </a:r>
            </a:p>
            <a:p>
              <a:pPr algn="ctr" eaLnBrk="1" hangingPunct="1">
                <a:spcBef>
                  <a:spcPct val="20000"/>
                </a:spcBef>
              </a:pPr>
              <a:r>
                <a:rPr lang="en-US" altLang="ko-KR" sz="1800" dirty="0">
                  <a:latin typeface="Seravek Light" charset="0"/>
                  <a:ea typeface="Seravek Light" charset="0"/>
                  <a:cs typeface="Seravek Light" charset="0"/>
                </a:rPr>
                <a:t>As x increases, y decreases.</a:t>
              </a:r>
            </a:p>
          </p:txBody>
        </p:sp>
        <p:pic>
          <p:nvPicPr>
            <p:cNvPr id="16" name="Picture 6" descr="Lec5_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229" y="2221876"/>
              <a:ext cx="4292600" cy="3219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74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476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Scatterplots: Form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9687224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does the data look like? Is the data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clustered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together, does the data have a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linear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shape or a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curved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shape. 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255259" y="2308409"/>
            <a:ext cx="2942830" cy="2819048"/>
            <a:chOff x="1255259" y="2308409"/>
            <a:chExt cx="2942830" cy="2819048"/>
          </a:xfrm>
        </p:grpSpPr>
        <p:pic>
          <p:nvPicPr>
            <p:cNvPr id="19" name="Picture 4" descr="Lec5_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259" y="2308409"/>
              <a:ext cx="2942830" cy="264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>
              <a:off x="2279585" y="4758125"/>
              <a:ext cx="111851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ko-KR" sz="1800" dirty="0">
                  <a:solidFill>
                    <a:srgbClr val="990000"/>
                  </a:solidFill>
                  <a:latin typeface="Seravek Light" charset="0"/>
                  <a:ea typeface="Seravek Light" charset="0"/>
                  <a:cs typeface="Seravek Light" charset="0"/>
                </a:rPr>
                <a:t>Clustered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298138" y="2308798"/>
            <a:ext cx="2942417" cy="2818659"/>
            <a:chOff x="4298138" y="2308798"/>
            <a:chExt cx="2942417" cy="2818659"/>
          </a:xfrm>
        </p:grpSpPr>
        <p:pic>
          <p:nvPicPr>
            <p:cNvPr id="20" name="Picture 5" descr="Lec5_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138" y="2308798"/>
              <a:ext cx="2942417" cy="2650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 Box 8"/>
            <p:cNvSpPr txBox="1">
              <a:spLocks noChangeArrowheads="1"/>
            </p:cNvSpPr>
            <p:nvPr/>
          </p:nvSpPr>
          <p:spPr bwMode="auto">
            <a:xfrm>
              <a:off x="5532153" y="4758125"/>
              <a:ext cx="77296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ko-KR" sz="1800">
                  <a:solidFill>
                    <a:srgbClr val="990000"/>
                  </a:solidFill>
                  <a:latin typeface="Seravek Light" charset="0"/>
                  <a:ea typeface="Seravek Light" charset="0"/>
                  <a:cs typeface="Seravek Light" charset="0"/>
                </a:rPr>
                <a:t>Linear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477804" y="2308409"/>
            <a:ext cx="2897838" cy="2819048"/>
            <a:chOff x="7477804" y="2308409"/>
            <a:chExt cx="2897838" cy="2819048"/>
          </a:xfrm>
        </p:grpSpPr>
        <p:pic>
          <p:nvPicPr>
            <p:cNvPr id="21" name="Picture 6" descr="Lec5_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7804" y="2308409"/>
              <a:ext cx="2897838" cy="2609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 Box 9"/>
            <p:cNvSpPr txBox="1">
              <a:spLocks noChangeArrowheads="1"/>
            </p:cNvSpPr>
            <p:nvPr/>
          </p:nvSpPr>
          <p:spPr bwMode="auto">
            <a:xfrm>
              <a:off x="8667198" y="4758125"/>
              <a:ext cx="86664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ko-KR" sz="1800" dirty="0">
                  <a:solidFill>
                    <a:srgbClr val="990000"/>
                  </a:solidFill>
                  <a:latin typeface="Seravek Light" charset="0"/>
                  <a:ea typeface="Seravek Light" charset="0"/>
                  <a:cs typeface="Seravek Light" charset="0"/>
                </a:rPr>
                <a:t>Curved</a:t>
              </a:r>
            </a:p>
          </p:txBody>
        </p:sp>
      </p:grp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11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78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Scatterplots: Strength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9687224" cy="137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 closely do the points follow a clear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form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7" name="Picture 4" descr="Lec5_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963" y="2040595"/>
            <a:ext cx="3231503" cy="254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" descr="Lec5_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30" y="2040595"/>
            <a:ext cx="3248078" cy="2538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9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  |  091718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756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Scatterplots: Outliers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9687224" cy="1822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Outliers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can be determined from a graph by looking for points that are not within the overall pattern of the data.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3" name="Picture 4" descr="Lec5_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122" y="2206009"/>
            <a:ext cx="3962400" cy="320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4879131" y="2562546"/>
            <a:ext cx="228600" cy="228600"/>
          </a:xfrm>
          <a:prstGeom prst="ellipse">
            <a:avLst/>
          </a:prstGeom>
          <a:noFill/>
          <a:ln w="38100">
            <a:solidFill>
              <a:srgbClr val="99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chemeClr val="accent2"/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50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1796</Words>
  <Application>Microsoft Macintosh PowerPoint</Application>
  <PresentationFormat>와이드스크린</PresentationFormat>
  <Paragraphs>271</Paragraphs>
  <Slides>31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맑은 고딕</vt:lpstr>
      <vt:lpstr>Arial</vt:lpstr>
      <vt:lpstr>Cambria Math</vt:lpstr>
      <vt:lpstr>Helvetica</vt:lpstr>
      <vt:lpstr>PT Sans Narrow</vt:lpstr>
      <vt:lpstr>Seravek</vt:lpstr>
      <vt:lpstr>Seravek Light</vt:lpstr>
      <vt:lpstr>Wingdings</vt:lpstr>
      <vt:lpstr>Office 테마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Choong-wan Woo</cp:lastModifiedBy>
  <cp:revision>168</cp:revision>
  <dcterms:created xsi:type="dcterms:W3CDTF">2017-08-24T21:55:02Z</dcterms:created>
  <dcterms:modified xsi:type="dcterms:W3CDTF">2018-09-17T01:31:18Z</dcterms:modified>
</cp:coreProperties>
</file>